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64" r:id="rId3"/>
    <p:sldId id="298" r:id="rId4"/>
    <p:sldId id="302" r:id="rId5"/>
    <p:sldId id="303" r:id="rId6"/>
    <p:sldId id="304" r:id="rId7"/>
    <p:sldId id="305" r:id="rId8"/>
    <p:sldId id="306" r:id="rId9"/>
    <p:sldId id="263" r:id="rId10"/>
    <p:sldId id="275" r:id="rId1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3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bold r:id="rId19"/>
    </p:embeddedFont>
    <p:embeddedFont>
      <p:font typeface="Poppins Medium" panose="00000600000000000000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custShowLst>
    <p:custShow name="Custom Show 1" id="0">
      <p:sldLst>
        <p:sld r:id="rId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3018F3-5CA3-4931-89B9-6F3B0095B229}">
  <a:tblStyle styleId="{F33018F3-5CA3-4931-89B9-6F3B0095B2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4CBDAD-BA4E-4BA6-90EB-39D53F2E0F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56" autoAdjust="0"/>
  </p:normalViewPr>
  <p:slideViewPr>
    <p:cSldViewPr snapToGrid="0">
      <p:cViewPr varScale="1">
        <p:scale>
          <a:sx n="103" d="100"/>
          <a:sy n="103" d="100"/>
        </p:scale>
        <p:origin x="9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1834-B08A-3DB8-D270-BE120FBE7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B642B-58C1-EC24-59B0-436F9B859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127C-9E95-1527-BA52-CABC9114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7F566-8D56-ECF1-B6A9-43D6346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B0D65-1383-227D-C69B-B8158514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0689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BAE0-082A-369F-68CF-C002B963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221D7-3E7B-3FB1-2E0F-EB69C5F5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B8DF4-7675-278F-8568-155B9D12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07EF9-4865-76B6-19E2-9EDF47C6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BEC3C-A734-8D73-179A-78436D8A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18697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6502F-A75F-8F03-0EF1-765C43A43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87718-5B95-C0DA-D4ED-D56E385BC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91498-A7B6-E161-CC13-660FC787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F0B2-E3B7-8FD1-7140-DF97C99C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65252-17B9-70D5-6277-986C86EC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2256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65625" y="1233450"/>
            <a:ext cx="4275600" cy="20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5625" y="3374750"/>
            <a:ext cx="42756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5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465475" y="0"/>
            <a:ext cx="36786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58884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789750" y="1660201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2"/>
          </p:nvPr>
        </p:nvSpPr>
        <p:spPr>
          <a:xfrm>
            <a:off x="3578350" y="1660211"/>
            <a:ext cx="2067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789750" y="3376750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4"/>
          </p:nvPr>
        </p:nvSpPr>
        <p:spPr>
          <a:xfrm>
            <a:off x="3578350" y="3376750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5"/>
          </p:nvPr>
        </p:nvSpPr>
        <p:spPr>
          <a:xfrm>
            <a:off x="6366950" y="1660211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6"/>
          </p:nvPr>
        </p:nvSpPr>
        <p:spPr>
          <a:xfrm>
            <a:off x="6366950" y="3376750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7"/>
          </p:nvPr>
        </p:nvSpPr>
        <p:spPr>
          <a:xfrm>
            <a:off x="789750" y="1278150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8"/>
          </p:nvPr>
        </p:nvSpPr>
        <p:spPr>
          <a:xfrm>
            <a:off x="3578350" y="1278150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9"/>
          </p:nvPr>
        </p:nvSpPr>
        <p:spPr>
          <a:xfrm>
            <a:off x="6366950" y="1278150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3"/>
          </p:nvPr>
        </p:nvSpPr>
        <p:spPr>
          <a:xfrm>
            <a:off x="789750" y="2994025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4"/>
          </p:nvPr>
        </p:nvSpPr>
        <p:spPr>
          <a:xfrm>
            <a:off x="3586150" y="2994025"/>
            <a:ext cx="206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15"/>
          </p:nvPr>
        </p:nvSpPr>
        <p:spPr>
          <a:xfrm>
            <a:off x="6374750" y="2994025"/>
            <a:ext cx="206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6482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1253225" y="1823225"/>
            <a:ext cx="2868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5157863" y="1823225"/>
            <a:ext cx="2868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1253225" y="3519800"/>
            <a:ext cx="2868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157863" y="3519800"/>
            <a:ext cx="2868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1253226" y="1133025"/>
            <a:ext cx="2868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1253225" y="2829600"/>
            <a:ext cx="2868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157836" y="1133025"/>
            <a:ext cx="2868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157829" y="2829600"/>
            <a:ext cx="2868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0836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4582550" y="653900"/>
            <a:ext cx="3695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1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82550" y="2261825"/>
            <a:ext cx="3695700" cy="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>
            <a:spLocks noGrp="1"/>
          </p:cNvSpPr>
          <p:nvPr>
            <p:ph type="pic" idx="2"/>
          </p:nvPr>
        </p:nvSpPr>
        <p:spPr>
          <a:xfrm>
            <a:off x="0" y="0"/>
            <a:ext cx="3993000" cy="5143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32757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985-657E-0FE5-AE01-C7834C04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83EA2-3A4B-76B8-B10D-4BE4A7D39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B92A5-B955-58F1-522C-84CF3E9A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814C5-A85D-F048-6A07-1CEF6A1E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BE327-3379-0C8C-D57C-4BEEF7D7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10596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908E-E382-9D08-F1EB-8625BD82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D1106-CF73-01E8-1EC5-FCB4EB4EA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E1105-03D0-4B0E-9C2F-3E9C322D6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43671-0B60-5368-F87F-312EAE0D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F78A-24E6-0310-AA44-B0B51DEB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31356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448C-4FF6-9C06-6DEC-FEE182F9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D596-57BC-D605-F197-1A40009BD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23860-2775-8D6C-5920-0D48A9910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3C99-BEFF-8F4E-0F4B-6E2003C0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9E71D-6873-A9FB-D086-EA47C864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0F1E7-7F46-ED77-691C-CCA2A1B2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0207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17A-C930-D019-EE3C-E87B83DE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C5936-7583-211B-DB86-2D012C2A8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A7FBA-68EF-9756-B6E0-726803424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DD7EE-A0F5-D98D-B44C-03314F5C9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4CE42-0939-F875-60EB-15D381121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A5377-FDC9-1F5B-C1FE-83645F3D9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393B7-43B5-0F9B-09F6-4FA1F1AB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24981-F72B-A7C8-75A3-2A438867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0902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DAD-69A8-0A9B-C5F0-CCCBC8C3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D3565-90B9-D4DD-9CA4-9F3C0F4E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18CC4-B717-8675-821D-3D5802FD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4E97E-2710-02C4-03EB-08E6B7F8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79367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7CDB5-C841-D7D2-6C71-CD7C663C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17DB5-4F08-06FE-076B-513F9B7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250B1-F3BF-2375-357C-A44CD3E1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8961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B3CE-B462-F8B1-E203-D9C1EA9E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487E-E1D6-843E-147B-06FD3A812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986F0-CE6B-56FD-48EC-508E02F2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C3B48-3F58-75DE-4B0E-63CBB301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2E8B-E944-092F-B2BE-A376E66F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8C7B7-A1B3-AF86-F1FB-A5541F4E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8263"/>
      </p:ext>
    </p:extLst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68D4-9A94-D2B8-7431-CB65FD7D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936CA-FE65-8412-DEB8-B22D4E762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63729-4856-65A0-5F9B-1C9C76B8A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1E546-E6FC-091A-3AB9-7B26E2E0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B677D-9190-4E46-5A76-F43AB496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DAB2F-BD26-7DDA-DCDB-CB1CE5DC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8075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DB5C1-9267-166A-3365-E7894D2A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A4949-B174-2F58-6CAE-F3E9DD2BE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E98AE-5450-4A0A-04A7-FE5969E93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B85C9-8918-42A7-A6B0-5BB823932E43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7C76B-F129-6381-4CF5-E2831888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C6F4-6869-160F-88B0-A962D798A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DA33D-6DC1-40AE-A27C-6828D0308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1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3" r:id="rId14"/>
    <p:sldLayoutId id="2147483698" r:id="rId15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 dirty="0">
                <a:solidFill>
                  <a:schemeClr val="accent1"/>
                </a:solidFill>
              </a:rPr>
              <a:t>QuickBite Express</a:t>
            </a:r>
            <a:r>
              <a:rPr lang="en" sz="4150" dirty="0"/>
              <a:t> </a:t>
            </a:r>
            <a:endParaRPr sz="3500" b="0" dirty="0"/>
          </a:p>
        </p:txBody>
      </p:sp>
      <p:sp>
        <p:nvSpPr>
          <p:cNvPr id="248" name="Google Shape;248;p2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Recovery 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189D14-D814-02C5-F0FE-0D98967E119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4244" r="14244"/>
          <a:stretch>
            <a:fillRect/>
          </a:stretch>
        </p:blipFill>
        <p:spPr/>
      </p:pic>
      <p:cxnSp>
        <p:nvCxnSpPr>
          <p:cNvPr id="249" name="Google Shape;249;p26"/>
          <p:cNvCxnSpPr/>
          <p:nvPr/>
        </p:nvCxnSpPr>
        <p:spPr>
          <a:xfrm>
            <a:off x="713225" y="1484700"/>
            <a:ext cx="0" cy="217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521">
        <p:fade/>
      </p:transition>
    </mc:Choice>
    <mc:Fallback>
      <p:transition spd="med" advTm="42521">
        <p:fade/>
      </p:transition>
    </mc:Fallback>
  </mc:AlternateContent>
  <p:extLst>
    <p:ext uri="{E180D4A7-C9FB-4DFB-919C-405C955672EB}">
      <p14:showEvtLst xmlns:p14="http://schemas.microsoft.com/office/powerpoint/2010/main">
        <p14:playEvt time="21" objId="2"/>
        <p14:stopEvt time="3940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2" name="Google Shape;602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akashguptard8083@gmail.com</a:t>
            </a:r>
            <a:endParaRPr dirty="0"/>
          </a:p>
          <a:p>
            <a:pPr marL="0" lvl="0" indent="0"/>
            <a:r>
              <a:rPr lang="en" dirty="0"/>
              <a:t>+91 9508052015 | </a:t>
            </a:r>
            <a:r>
              <a:rPr lang="en-US" dirty="0"/>
              <a:t>https://itsaakashgupta.github.io/</a:t>
            </a:r>
            <a:endParaRPr dirty="0"/>
          </a:p>
        </p:txBody>
      </p:sp>
      <p:pic>
        <p:nvPicPr>
          <p:cNvPr id="617" name="Google Shape;617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522" r="20522"/>
          <a:stretch/>
        </p:blipFill>
        <p:spPr>
          <a:prstGeom prst="rect">
            <a:avLst/>
          </a:prstGeom>
        </p:spPr>
      </p:pic>
      <p:grpSp>
        <p:nvGrpSpPr>
          <p:cNvPr id="604" name="Google Shape;604;p45"/>
          <p:cNvGrpSpPr/>
          <p:nvPr/>
        </p:nvGrpSpPr>
        <p:grpSpPr>
          <a:xfrm>
            <a:off x="7773611" y="1820020"/>
            <a:ext cx="387681" cy="272572"/>
            <a:chOff x="3386036" y="1746339"/>
            <a:chExt cx="397907" cy="279762"/>
          </a:xfrm>
        </p:grpSpPr>
        <p:sp>
          <p:nvSpPr>
            <p:cNvPr id="605" name="Google Shape;605;p45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45"/>
          <p:cNvGrpSpPr/>
          <p:nvPr/>
        </p:nvGrpSpPr>
        <p:grpSpPr>
          <a:xfrm>
            <a:off x="5599524" y="1762476"/>
            <a:ext cx="387681" cy="387661"/>
            <a:chOff x="266768" y="1721375"/>
            <a:chExt cx="397907" cy="397887"/>
          </a:xfrm>
        </p:grpSpPr>
        <p:sp>
          <p:nvSpPr>
            <p:cNvPr id="608" name="Google Shape;608;p4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45"/>
          <p:cNvGrpSpPr/>
          <p:nvPr/>
        </p:nvGrpSpPr>
        <p:grpSpPr>
          <a:xfrm>
            <a:off x="6323805" y="1762476"/>
            <a:ext cx="387641" cy="387661"/>
            <a:chOff x="864491" y="1723250"/>
            <a:chExt cx="397866" cy="397887"/>
          </a:xfrm>
        </p:grpSpPr>
        <p:sp>
          <p:nvSpPr>
            <p:cNvPr id="611" name="Google Shape;611;p4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5"/>
          <p:cNvGrpSpPr/>
          <p:nvPr/>
        </p:nvGrpSpPr>
        <p:grpSpPr>
          <a:xfrm>
            <a:off x="7048045" y="1761823"/>
            <a:ext cx="388966" cy="388966"/>
            <a:chOff x="1190625" y="238125"/>
            <a:chExt cx="5235075" cy="5235075"/>
          </a:xfrm>
        </p:grpSpPr>
        <p:sp>
          <p:nvSpPr>
            <p:cNvPr id="615" name="Google Shape;615;p45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8" name="Google Shape;618;p45"/>
          <p:cNvCxnSpPr/>
          <p:nvPr/>
        </p:nvCxnSpPr>
        <p:spPr>
          <a:xfrm>
            <a:off x="8430775" y="1023900"/>
            <a:ext cx="0" cy="309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45"/>
          <p:cNvGrpSpPr/>
          <p:nvPr/>
        </p:nvGrpSpPr>
        <p:grpSpPr>
          <a:xfrm>
            <a:off x="97612" y="-404738"/>
            <a:ext cx="3372037" cy="6018373"/>
            <a:chOff x="97612" y="-404738"/>
            <a:chExt cx="3372037" cy="6018373"/>
          </a:xfrm>
        </p:grpSpPr>
        <p:grpSp>
          <p:nvGrpSpPr>
            <p:cNvPr id="620" name="Google Shape;620;p45"/>
            <p:cNvGrpSpPr/>
            <p:nvPr/>
          </p:nvGrpSpPr>
          <p:grpSpPr>
            <a:xfrm rot="10800000" flipH="1">
              <a:off x="97612" y="4793309"/>
              <a:ext cx="1231237" cy="820327"/>
              <a:chOff x="6354224" y="2428309"/>
              <a:chExt cx="1231237" cy="820327"/>
            </a:xfrm>
          </p:grpSpPr>
          <p:sp>
            <p:nvSpPr>
              <p:cNvPr id="621" name="Google Shape;621;p45"/>
              <p:cNvSpPr/>
              <p:nvPr/>
            </p:nvSpPr>
            <p:spPr>
              <a:xfrm>
                <a:off x="6777637" y="2720635"/>
                <a:ext cx="495300" cy="528000"/>
              </a:xfrm>
              <a:prstGeom prst="rect">
                <a:avLst/>
              </a:prstGeom>
              <a:solidFill>
                <a:srgbClr val="1C4587">
                  <a:alpha val="41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5"/>
              <p:cNvSpPr/>
              <p:nvPr/>
            </p:nvSpPr>
            <p:spPr>
              <a:xfrm>
                <a:off x="7064361" y="2428309"/>
                <a:ext cx="521100" cy="555600"/>
              </a:xfrm>
              <a:prstGeom prst="rect">
                <a:avLst/>
              </a:prstGeom>
              <a:solidFill>
                <a:srgbClr val="FFFFFF">
                  <a:alpha val="4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6354224" y="2473224"/>
                <a:ext cx="570000" cy="607800"/>
              </a:xfrm>
              <a:prstGeom prst="rect">
                <a:avLst/>
              </a:prstGeom>
              <a:solidFill>
                <a:srgbClr val="1C4587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45"/>
            <p:cNvGrpSpPr/>
            <p:nvPr/>
          </p:nvGrpSpPr>
          <p:grpSpPr>
            <a:xfrm flipH="1">
              <a:off x="2207387" y="-404738"/>
              <a:ext cx="1262262" cy="808184"/>
              <a:chOff x="7981650" y="-363163"/>
              <a:chExt cx="1262262" cy="808184"/>
            </a:xfrm>
          </p:grpSpPr>
          <p:sp>
            <p:nvSpPr>
              <p:cNvPr id="625" name="Google Shape;625;p45"/>
              <p:cNvSpPr/>
              <p:nvPr/>
            </p:nvSpPr>
            <p:spPr>
              <a:xfrm>
                <a:off x="8673911" y="-363163"/>
                <a:ext cx="570000" cy="607800"/>
              </a:xfrm>
              <a:prstGeom prst="rect">
                <a:avLst/>
              </a:prstGeom>
              <a:solidFill>
                <a:srgbClr val="1C4587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8283074" y="-110579"/>
                <a:ext cx="521100" cy="555600"/>
              </a:xfrm>
              <a:prstGeom prst="rect">
                <a:avLst/>
              </a:prstGeom>
              <a:solidFill>
                <a:srgbClr val="FFFFFF">
                  <a:alpha val="4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5"/>
              <p:cNvSpPr/>
              <p:nvPr/>
            </p:nvSpPr>
            <p:spPr>
              <a:xfrm>
                <a:off x="7981650" y="-205802"/>
                <a:ext cx="495300" cy="528000"/>
              </a:xfrm>
              <a:prstGeom prst="rect">
                <a:avLst/>
              </a:prstGeom>
              <a:solidFill>
                <a:srgbClr val="1C4587">
                  <a:alpha val="41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advTm="555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SIX OBJECTIVES</a:t>
            </a:r>
            <a:endParaRPr dirty="0"/>
          </a:p>
        </p:txBody>
      </p:sp>
      <p:sp>
        <p:nvSpPr>
          <p:cNvPr id="361" name="Google Shape;361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Identify which customers can be recovered and which need entirely new acquisition strategies.</a:t>
            </a:r>
            <a:endParaRPr sz="1400" dirty="0"/>
          </a:p>
        </p:txBody>
      </p:sp>
      <p:sp>
        <p:nvSpPr>
          <p:cNvPr id="362" name="Google Shape;362;p34"/>
          <p:cNvSpPr txBox="1">
            <a:spLocks noGrp="1"/>
          </p:cNvSpPr>
          <p:nvPr>
            <p:ph type="subTitle" idx="2"/>
          </p:nvPr>
        </p:nvSpPr>
        <p:spPr>
          <a:xfrm>
            <a:off x="3576151" y="1526836"/>
            <a:ext cx="2067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Analyze order trends to uncover behavioral changes across the three phases (pre-crisis, crisis, recovery).</a:t>
            </a:r>
            <a:endParaRPr sz="1400" dirty="0"/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3"/>
          </p:nvPr>
        </p:nvSpPr>
        <p:spPr>
          <a:xfrm>
            <a:off x="789750" y="3376750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Recommend targeted initiatives (e.g., cashbacks, guarantees) to rebuild trust and loyalty across demographics.</a:t>
            </a:r>
            <a:endParaRPr dirty="0"/>
          </a:p>
        </p:txBody>
      </p:sp>
      <p:sp>
        <p:nvSpPr>
          <p:cNvPr id="364" name="Google Shape;364;p34"/>
          <p:cNvSpPr txBox="1">
            <a:spLocks noGrp="1"/>
          </p:cNvSpPr>
          <p:nvPr>
            <p:ph type="subTitle" idx="4"/>
          </p:nvPr>
        </p:nvSpPr>
        <p:spPr>
          <a:xfrm>
            <a:off x="3576151" y="3376750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Predict which partnerships are most valuable for long-term retention and which are most likely to churn (e.g., Cloud Kitchens vs. Restaurants).</a:t>
            </a:r>
            <a:endParaRPr sz="1400" dirty="0"/>
          </a:p>
        </p:txBody>
      </p:sp>
      <p:sp>
        <p:nvSpPr>
          <p:cNvPr id="368" name="Google Shape;368;p34"/>
          <p:cNvSpPr txBox="1">
            <a:spLocks noGrp="1"/>
          </p:cNvSpPr>
          <p:nvPr>
            <p:ph type="subTitle" idx="5"/>
          </p:nvPr>
        </p:nvSpPr>
        <p:spPr>
          <a:xfrm>
            <a:off x="6339152" y="1522274"/>
            <a:ext cx="2067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Assess delivery times, cancellations, and SLA compliance to pinpoint operational gaps (e.g., the 55% SLA failure).</a:t>
            </a:r>
            <a:endParaRPr sz="1400" dirty="0"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Monitor real-time ratings, reviews, and sentiment to guide ongoing recovery efforts and prove the cause-and-effect link between operational failure and trust collapse.</a:t>
            </a:r>
            <a:endParaRPr sz="1400"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subTitle" idx="7"/>
          </p:nvPr>
        </p:nvSpPr>
        <p:spPr>
          <a:xfrm>
            <a:off x="797550" y="1159644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CUSTOMER SEGMENTS</a:t>
            </a:r>
            <a:endParaRPr sz="1600" dirty="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ubTitle" idx="8"/>
          </p:nvPr>
        </p:nvSpPr>
        <p:spPr>
          <a:xfrm>
            <a:off x="3568351" y="1031850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ORDER PATTERNS</a:t>
            </a:r>
            <a:endParaRPr sz="1600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9"/>
          </p:nvPr>
        </p:nvSpPr>
        <p:spPr>
          <a:xfrm>
            <a:off x="6362875" y="1154150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DELIVERY PERFORMANCE</a:t>
            </a:r>
            <a:endParaRPr sz="1600"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13"/>
          </p:nvPr>
        </p:nvSpPr>
        <p:spPr>
          <a:xfrm>
            <a:off x="799425" y="2994025"/>
            <a:ext cx="206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CAMPAIGN OPPORTUNITIES</a:t>
            </a:r>
            <a:endParaRPr sz="1600" dirty="0"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14"/>
          </p:nvPr>
        </p:nvSpPr>
        <p:spPr>
          <a:xfrm>
            <a:off x="3576151" y="2994025"/>
            <a:ext cx="206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RESTAURANT PARTNERSHIPS</a:t>
            </a:r>
            <a:endParaRPr sz="1600" dirty="0"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FEEDBACK &amp; SENTIMENTS</a:t>
            </a:r>
            <a:endParaRPr sz="1600" dirty="0"/>
          </a:p>
        </p:txBody>
      </p:sp>
      <p:cxnSp>
        <p:nvCxnSpPr>
          <p:cNvPr id="373" name="Google Shape;373;p34"/>
          <p:cNvCxnSpPr/>
          <p:nvPr/>
        </p:nvCxnSpPr>
        <p:spPr>
          <a:xfrm>
            <a:off x="713225" y="1401074"/>
            <a:ext cx="0" cy="122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34"/>
          <p:cNvCxnSpPr/>
          <p:nvPr/>
        </p:nvCxnSpPr>
        <p:spPr>
          <a:xfrm>
            <a:off x="6286675" y="1401074"/>
            <a:ext cx="0" cy="122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4"/>
          <p:cNvCxnSpPr/>
          <p:nvPr/>
        </p:nvCxnSpPr>
        <p:spPr>
          <a:xfrm>
            <a:off x="3499950" y="1401074"/>
            <a:ext cx="0" cy="122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713225" y="3157526"/>
            <a:ext cx="0" cy="118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4"/>
          <p:cNvCxnSpPr/>
          <p:nvPr/>
        </p:nvCxnSpPr>
        <p:spPr>
          <a:xfrm>
            <a:off x="6286675" y="3157526"/>
            <a:ext cx="0" cy="118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4"/>
          <p:cNvCxnSpPr/>
          <p:nvPr/>
        </p:nvCxnSpPr>
        <p:spPr>
          <a:xfrm>
            <a:off x="3499950" y="3157526"/>
            <a:ext cx="0" cy="118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 advTm="18856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71417" y="1676031"/>
            <a:ext cx="435547" cy="602821"/>
            <a:chOff x="0" y="0"/>
            <a:chExt cx="587259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9397D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489190" y="3089827"/>
            <a:ext cx="0" cy="310154"/>
          </a:xfrm>
          <a:prstGeom prst="line">
            <a:avLst/>
          </a:prstGeom>
          <a:ln w="66675" cap="rnd">
            <a:solidFill>
              <a:srgbClr val="9397D8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6" name="Freeform 6"/>
          <p:cNvSpPr/>
          <p:nvPr/>
        </p:nvSpPr>
        <p:spPr>
          <a:xfrm>
            <a:off x="899519" y="1977441"/>
            <a:ext cx="1156089" cy="1156089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6" y="0"/>
                </a:lnTo>
                <a:lnTo>
                  <a:pt x="2312176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grpSp>
        <p:nvGrpSpPr>
          <p:cNvPr id="7" name="Group 7"/>
          <p:cNvGrpSpPr/>
          <p:nvPr/>
        </p:nvGrpSpPr>
        <p:grpSpPr>
          <a:xfrm>
            <a:off x="1004533" y="2082455"/>
            <a:ext cx="946061" cy="94606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9665" y="2260307"/>
            <a:ext cx="582060" cy="582060"/>
          </a:xfrm>
          <a:custGeom>
            <a:avLst/>
            <a:gdLst/>
            <a:ahLst/>
            <a:cxnLst/>
            <a:rect l="l" t="t" r="r" b="b"/>
            <a:pathLst>
              <a:path w="1164120" h="1164120">
                <a:moveTo>
                  <a:pt x="0" y="0"/>
                </a:moveTo>
                <a:lnTo>
                  <a:pt x="1164120" y="0"/>
                </a:lnTo>
                <a:lnTo>
                  <a:pt x="1164120" y="1164121"/>
                </a:lnTo>
                <a:lnTo>
                  <a:pt x="0" y="116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 rot="-10800000">
            <a:off x="2777035" y="1676031"/>
            <a:ext cx="435547" cy="602821"/>
            <a:chOff x="0" y="0"/>
            <a:chExt cx="587259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63B1DB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2994808" y="3089827"/>
            <a:ext cx="0" cy="310154"/>
          </a:xfrm>
          <a:prstGeom prst="line">
            <a:avLst/>
          </a:prstGeom>
          <a:ln w="66675" cap="rnd">
            <a:solidFill>
              <a:srgbClr val="63B1DB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5" name="Freeform 15"/>
          <p:cNvSpPr/>
          <p:nvPr/>
        </p:nvSpPr>
        <p:spPr>
          <a:xfrm>
            <a:off x="2405137" y="1977441"/>
            <a:ext cx="1156089" cy="1156089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2510151" y="2082455"/>
            <a:ext cx="946061" cy="9460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4291754" y="1666759"/>
            <a:ext cx="435547" cy="602821"/>
            <a:chOff x="0" y="0"/>
            <a:chExt cx="587259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91DFB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22" name="AutoShape 22"/>
          <p:cNvSpPr/>
          <p:nvPr/>
        </p:nvSpPr>
        <p:spPr>
          <a:xfrm>
            <a:off x="4509527" y="3080555"/>
            <a:ext cx="0" cy="310154"/>
          </a:xfrm>
          <a:prstGeom prst="line">
            <a:avLst/>
          </a:prstGeom>
          <a:ln w="66675" cap="rnd">
            <a:solidFill>
              <a:srgbClr val="91DFB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3" name="Freeform 23"/>
          <p:cNvSpPr/>
          <p:nvPr/>
        </p:nvSpPr>
        <p:spPr>
          <a:xfrm>
            <a:off x="3919857" y="1968169"/>
            <a:ext cx="1156089" cy="1156089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4" name="Group 24"/>
          <p:cNvGrpSpPr/>
          <p:nvPr/>
        </p:nvGrpSpPr>
        <p:grpSpPr>
          <a:xfrm>
            <a:off x="4024871" y="2073183"/>
            <a:ext cx="946061" cy="9460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5797372" y="1666759"/>
            <a:ext cx="435547" cy="602821"/>
            <a:chOff x="0" y="0"/>
            <a:chExt cx="587259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F8D389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6015146" y="3080555"/>
            <a:ext cx="0" cy="310154"/>
          </a:xfrm>
          <a:prstGeom prst="line">
            <a:avLst/>
          </a:prstGeom>
          <a:ln w="66675" cap="rnd">
            <a:solidFill>
              <a:srgbClr val="F8D38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1" name="Freeform 31"/>
          <p:cNvSpPr/>
          <p:nvPr/>
        </p:nvSpPr>
        <p:spPr>
          <a:xfrm>
            <a:off x="5425475" y="1968169"/>
            <a:ext cx="1156089" cy="1156089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6"/>
                </a:lnTo>
                <a:lnTo>
                  <a:pt x="0" y="2312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2" name="Group 32"/>
          <p:cNvGrpSpPr/>
          <p:nvPr/>
        </p:nvGrpSpPr>
        <p:grpSpPr>
          <a:xfrm>
            <a:off x="5530489" y="2073183"/>
            <a:ext cx="946061" cy="94606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7374518" y="1657487"/>
            <a:ext cx="435547" cy="602821"/>
            <a:chOff x="0" y="0"/>
            <a:chExt cx="587259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7259" cy="812800"/>
            </a:xfrm>
            <a:custGeom>
              <a:avLst/>
              <a:gdLst/>
              <a:ahLst/>
              <a:cxnLst/>
              <a:rect l="l" t="t" r="r" b="b"/>
              <a:pathLst>
                <a:path w="587259" h="812800">
                  <a:moveTo>
                    <a:pt x="133314" y="0"/>
                  </a:moveTo>
                  <a:lnTo>
                    <a:pt x="453945" y="0"/>
                  </a:lnTo>
                  <a:cubicBezTo>
                    <a:pt x="489302" y="0"/>
                    <a:pt x="523211" y="14046"/>
                    <a:pt x="548213" y="39047"/>
                  </a:cubicBezTo>
                  <a:cubicBezTo>
                    <a:pt x="573214" y="64048"/>
                    <a:pt x="587259" y="97957"/>
                    <a:pt x="587259" y="133314"/>
                  </a:cubicBezTo>
                  <a:lnTo>
                    <a:pt x="587259" y="679486"/>
                  </a:lnTo>
                  <a:cubicBezTo>
                    <a:pt x="587259" y="714843"/>
                    <a:pt x="573214" y="748752"/>
                    <a:pt x="548213" y="773753"/>
                  </a:cubicBezTo>
                  <a:cubicBezTo>
                    <a:pt x="523211" y="798754"/>
                    <a:pt x="489302" y="812800"/>
                    <a:pt x="453945" y="812800"/>
                  </a:cubicBezTo>
                  <a:lnTo>
                    <a:pt x="133314" y="812800"/>
                  </a:lnTo>
                  <a:cubicBezTo>
                    <a:pt x="97957" y="812800"/>
                    <a:pt x="64048" y="798754"/>
                    <a:pt x="39047" y="773753"/>
                  </a:cubicBezTo>
                  <a:cubicBezTo>
                    <a:pt x="14046" y="748752"/>
                    <a:pt x="0" y="714843"/>
                    <a:pt x="0" y="679486"/>
                  </a:cubicBezTo>
                  <a:lnTo>
                    <a:pt x="0" y="133314"/>
                  </a:lnTo>
                  <a:cubicBezTo>
                    <a:pt x="0" y="97957"/>
                    <a:pt x="14046" y="64048"/>
                    <a:pt x="39047" y="39047"/>
                  </a:cubicBezTo>
                  <a:cubicBezTo>
                    <a:pt x="64048" y="14046"/>
                    <a:pt x="97957" y="0"/>
                    <a:pt x="133314" y="0"/>
                  </a:cubicBezTo>
                  <a:close/>
                </a:path>
              </a:pathLst>
            </a:custGeom>
            <a:solidFill>
              <a:srgbClr val="F8B27C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87259" cy="8509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7592291" y="3071283"/>
            <a:ext cx="0" cy="310154"/>
          </a:xfrm>
          <a:prstGeom prst="line">
            <a:avLst/>
          </a:prstGeom>
          <a:ln w="66675" cap="rnd">
            <a:solidFill>
              <a:srgbClr val="F8B27C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39" name="Freeform 39"/>
          <p:cNvSpPr/>
          <p:nvPr/>
        </p:nvSpPr>
        <p:spPr>
          <a:xfrm>
            <a:off x="7002621" y="1958897"/>
            <a:ext cx="1156089" cy="1156089"/>
          </a:xfrm>
          <a:custGeom>
            <a:avLst/>
            <a:gdLst/>
            <a:ahLst/>
            <a:cxnLst/>
            <a:rect l="l" t="t" r="r" b="b"/>
            <a:pathLst>
              <a:path w="2312177" h="2312177">
                <a:moveTo>
                  <a:pt x="0" y="0"/>
                </a:moveTo>
                <a:lnTo>
                  <a:pt x="2312176" y="0"/>
                </a:lnTo>
                <a:lnTo>
                  <a:pt x="2312176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0" name="Group 40"/>
          <p:cNvGrpSpPr/>
          <p:nvPr/>
        </p:nvGrpSpPr>
        <p:grpSpPr>
          <a:xfrm>
            <a:off x="7107635" y="2063911"/>
            <a:ext cx="946061" cy="94606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78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43" name="Freeform 43"/>
          <p:cNvSpPr/>
          <p:nvPr/>
        </p:nvSpPr>
        <p:spPr>
          <a:xfrm>
            <a:off x="2760229" y="2213348"/>
            <a:ext cx="435820" cy="654920"/>
          </a:xfrm>
          <a:custGeom>
            <a:avLst/>
            <a:gdLst/>
            <a:ahLst/>
            <a:cxnLst/>
            <a:rect l="l" t="t" r="r" b="b"/>
            <a:pathLst>
              <a:path w="871639" h="1309840">
                <a:moveTo>
                  <a:pt x="0" y="0"/>
                </a:moveTo>
                <a:lnTo>
                  <a:pt x="871639" y="0"/>
                </a:lnTo>
                <a:lnTo>
                  <a:pt x="871639" y="1309840"/>
                </a:lnTo>
                <a:lnTo>
                  <a:pt x="0" y="1309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Freeform 44"/>
          <p:cNvSpPr/>
          <p:nvPr/>
        </p:nvSpPr>
        <p:spPr>
          <a:xfrm>
            <a:off x="4192711" y="2224686"/>
            <a:ext cx="599352" cy="599352"/>
          </a:xfrm>
          <a:custGeom>
            <a:avLst/>
            <a:gdLst/>
            <a:ahLst/>
            <a:cxnLst/>
            <a:rect l="l" t="t" r="r" b="b"/>
            <a:pathLst>
              <a:path w="1198704" h="1198704">
                <a:moveTo>
                  <a:pt x="0" y="0"/>
                </a:moveTo>
                <a:lnTo>
                  <a:pt x="1198703" y="0"/>
                </a:lnTo>
                <a:lnTo>
                  <a:pt x="1198703" y="1198703"/>
                </a:lnTo>
                <a:lnTo>
                  <a:pt x="0" y="11987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TextBox 45"/>
          <p:cNvSpPr txBox="1"/>
          <p:nvPr/>
        </p:nvSpPr>
        <p:spPr>
          <a:xfrm>
            <a:off x="1307750" y="1724746"/>
            <a:ext cx="362879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  <a:spcBef>
                <a:spcPct val="0"/>
              </a:spcBef>
            </a:pPr>
            <a:r>
              <a:rPr lang="en-US" sz="1581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58035" y="625606"/>
            <a:ext cx="5647469" cy="41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sz="2526" b="1" spc="154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PIPELINE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01190" y="3666697"/>
            <a:ext cx="1376000" cy="63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"/>
              </a:lnSpc>
              <a:spcBef>
                <a:spcPct val="0"/>
              </a:spcBef>
            </a:pPr>
            <a:r>
              <a:rPr lang="en-US" sz="800" dirty="0"/>
              <a:t>Import all raw files into staging area before modeling.</a:t>
            </a:r>
          </a:p>
          <a:p>
            <a:pPr algn="ctr">
              <a:lnSpc>
                <a:spcPts val="969"/>
              </a:lnSpc>
              <a:spcBef>
                <a:spcPct val="0"/>
              </a:spcBef>
            </a:pPr>
            <a:r>
              <a:rPr lang="en-US" sz="800" dirty="0"/>
              <a:t>✅ 8 raw CSVs provided — combined transactional + dimensional data</a:t>
            </a:r>
            <a:endParaRPr lang="en-US" sz="757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810201" y="3471418"/>
            <a:ext cx="1429508" cy="1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  <a:spcBef>
                <a:spcPct val="0"/>
              </a:spcBef>
            </a:pPr>
            <a:r>
              <a:rPr lang="en-US" sz="886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Raw Data(Input Stage)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13369" y="1724746"/>
            <a:ext cx="362879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  <a:spcBef>
                <a:spcPct val="0"/>
              </a:spcBef>
            </a:pPr>
            <a:r>
              <a:rPr lang="en-US" sz="1581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323477" y="3666697"/>
            <a:ext cx="1376000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00" b="1" dirty="0"/>
              <a:t>Checks Done:</a:t>
            </a:r>
            <a:endParaRPr lang="en-US" sz="800" dirty="0"/>
          </a:p>
          <a:p>
            <a:r>
              <a:rPr lang="en-US" sz="800" dirty="0"/>
              <a:t>1.Primary key uniqueness</a:t>
            </a:r>
          </a:p>
          <a:p>
            <a:r>
              <a:rPr lang="en-US" sz="800" dirty="0"/>
              <a:t>2.Foreign key consistency</a:t>
            </a:r>
          </a:p>
          <a:p>
            <a:r>
              <a:rPr lang="en-US" sz="800" dirty="0"/>
              <a:t>3.Amount reconciliation logic</a:t>
            </a:r>
          </a:p>
          <a:p>
            <a:r>
              <a:rPr lang="en-US" sz="800" dirty="0"/>
              <a:t>4.Non-null and value range checks</a:t>
            </a:r>
          </a:p>
          <a:p>
            <a:r>
              <a:rPr lang="en-US" sz="800" dirty="0"/>
              <a:t>5.Referential integrity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239709" y="3471418"/>
            <a:ext cx="1505618" cy="133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  <a:spcBef>
                <a:spcPct val="0"/>
              </a:spcBef>
            </a:pPr>
            <a:r>
              <a:rPr lang="en-US" sz="886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Staging &amp; Validation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28088" y="1715474"/>
            <a:ext cx="362879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  <a:spcBef>
                <a:spcPct val="0"/>
              </a:spcBef>
            </a:pPr>
            <a:r>
              <a:rPr lang="en-US" sz="1581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669217" y="3471418"/>
            <a:ext cx="1590830" cy="133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  <a:spcBef>
                <a:spcPct val="0"/>
              </a:spcBef>
            </a:pPr>
            <a:r>
              <a:rPr lang="en-US" sz="886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Cleaning &amp; Transformation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833706" y="1715474"/>
            <a:ext cx="362879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  <a:spcBef>
                <a:spcPct val="0"/>
              </a:spcBef>
            </a:pPr>
            <a:r>
              <a:rPr lang="en-US" sz="1581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343814" y="3657425"/>
            <a:ext cx="1376000" cy="101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1.Central fact table: Linked with Four Dimension tables</a:t>
            </a:r>
          </a:p>
          <a:p>
            <a:pPr lvl="1"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2.Snowflake schema with proper relationships</a:t>
            </a:r>
          </a:p>
          <a:p>
            <a:pPr lvl="1"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3.Added calculated measures: total revenue, average rating, SLA compliance, etc..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36157" y="3462146"/>
            <a:ext cx="1429508" cy="1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  <a:spcBef>
                <a:spcPct val="0"/>
              </a:spcBef>
            </a:pPr>
            <a:r>
              <a:rPr lang="en-US" sz="886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Modeling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410852" y="1706202"/>
            <a:ext cx="362879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  <a:spcBef>
                <a:spcPct val="0"/>
              </a:spcBef>
            </a:pPr>
            <a:r>
              <a:rPr lang="en-US" sz="1581" b="1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920960" y="3648153"/>
            <a:ext cx="1376000" cy="76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1.Connected MySQL → Power BI (Import Mode)</a:t>
            </a:r>
          </a:p>
          <a:p>
            <a:pPr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2.Built measures and KPIs</a:t>
            </a:r>
          </a:p>
          <a:p>
            <a:pPr>
              <a:lnSpc>
                <a:spcPts val="969"/>
              </a:lnSpc>
              <a:spcBef>
                <a:spcPct val="0"/>
              </a:spcBef>
            </a:pPr>
            <a:r>
              <a:rPr lang="en-US" sz="800" dirty="0">
                <a:solidFill>
                  <a:srgbClr val="343432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3.Designed interactive visuals (line, pie, map, word cloud, etc.)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913303" y="3452874"/>
            <a:ext cx="1429508" cy="2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"/>
              </a:lnSpc>
              <a:spcBef>
                <a:spcPct val="0"/>
              </a:spcBef>
            </a:pPr>
            <a:r>
              <a:rPr lang="en-US" sz="900" b="1" dirty="0"/>
              <a:t>Power BI Dashboard </a:t>
            </a:r>
          </a:p>
          <a:p>
            <a:pPr algn="ctr">
              <a:lnSpc>
                <a:spcPts val="1134"/>
              </a:lnSpc>
              <a:spcBef>
                <a:spcPct val="0"/>
              </a:spcBef>
            </a:pPr>
            <a:endParaRPr lang="en-US" sz="886" b="1" dirty="0">
              <a:solidFill>
                <a:srgbClr val="34343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2" name="Freeform 62"/>
          <p:cNvSpPr/>
          <p:nvPr/>
        </p:nvSpPr>
        <p:spPr>
          <a:xfrm>
            <a:off x="7281651" y="2239248"/>
            <a:ext cx="555810" cy="555810"/>
          </a:xfrm>
          <a:custGeom>
            <a:avLst/>
            <a:gdLst/>
            <a:ahLst/>
            <a:cxnLst/>
            <a:rect l="l" t="t" r="r" b="b"/>
            <a:pathLst>
              <a:path w="1111620" h="1111620">
                <a:moveTo>
                  <a:pt x="0" y="0"/>
                </a:moveTo>
                <a:lnTo>
                  <a:pt x="1111620" y="0"/>
                </a:lnTo>
                <a:lnTo>
                  <a:pt x="1111620" y="1111621"/>
                </a:lnTo>
                <a:lnTo>
                  <a:pt x="0" y="11116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3" name="Freeform 63"/>
          <p:cNvSpPr/>
          <p:nvPr/>
        </p:nvSpPr>
        <p:spPr>
          <a:xfrm>
            <a:off x="5700755" y="2239248"/>
            <a:ext cx="595444" cy="603120"/>
          </a:xfrm>
          <a:custGeom>
            <a:avLst/>
            <a:gdLst/>
            <a:ahLst/>
            <a:cxnLst/>
            <a:rect l="l" t="t" r="r" b="b"/>
            <a:pathLst>
              <a:path w="1190887" h="1206239">
                <a:moveTo>
                  <a:pt x="0" y="0"/>
                </a:moveTo>
                <a:lnTo>
                  <a:pt x="1190887" y="0"/>
                </a:lnTo>
                <a:lnTo>
                  <a:pt x="1190887" y="1206240"/>
                </a:lnTo>
                <a:lnTo>
                  <a:pt x="0" y="1206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4" name="TextBox 51">
            <a:extLst>
              <a:ext uri="{FF2B5EF4-FFF2-40B4-BE49-F238E27FC236}">
                <a16:creationId xmlns:a16="http://schemas.microsoft.com/office/drawing/2014/main" id="{0ACE2A66-D793-33E3-226D-E51CA473E541}"/>
              </a:ext>
            </a:extLst>
          </p:cNvPr>
          <p:cNvSpPr txBox="1"/>
          <p:nvPr/>
        </p:nvSpPr>
        <p:spPr>
          <a:xfrm>
            <a:off x="3890167" y="3648153"/>
            <a:ext cx="1376000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00" b="1" dirty="0"/>
              <a:t>Tasks Done:</a:t>
            </a:r>
          </a:p>
          <a:p>
            <a:r>
              <a:rPr lang="en-US" sz="800" dirty="0"/>
              <a:t>1.Removed invalid and null</a:t>
            </a:r>
          </a:p>
          <a:p>
            <a:r>
              <a:rPr lang="en-US" sz="800" dirty="0"/>
              <a:t>2.Fixed inconsistent </a:t>
            </a:r>
          </a:p>
          <a:p>
            <a:r>
              <a:rPr lang="en-US" sz="800" dirty="0"/>
              <a:t>3.Derived columns </a:t>
            </a:r>
          </a:p>
          <a:p>
            <a:r>
              <a:rPr lang="en-US" sz="800" dirty="0"/>
              <a:t>4.Converted date/time fields into correct formats (Y-M-D)</a:t>
            </a:r>
          </a:p>
        </p:txBody>
      </p:sp>
    </p:spTree>
    <p:extLst>
      <p:ext uri="{BB962C8B-B14F-4D97-AF65-F5344CB8AC3E}">
        <p14:creationId xmlns:p14="http://schemas.microsoft.com/office/powerpoint/2010/main" val="3579769909"/>
      </p:ext>
    </p:extLst>
  </p:cSld>
  <p:clrMapOvr>
    <a:masterClrMapping/>
  </p:clrMapOvr>
  <p:transition spd="slow" advTm="288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FC731-9F38-34CB-4055-8081C852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F7002-5B58-01AD-97A2-B641EC0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92" y="116971"/>
            <a:ext cx="3150354" cy="2730307"/>
          </a:xfrm>
          <a:prstGeom prst="rect">
            <a:avLst/>
          </a:prstGeom>
        </p:spPr>
      </p:pic>
      <p:sp>
        <p:nvSpPr>
          <p:cNvPr id="5" name="Google Shape;612;p31">
            <a:extLst>
              <a:ext uri="{FF2B5EF4-FFF2-40B4-BE49-F238E27FC236}">
                <a16:creationId xmlns:a16="http://schemas.microsoft.com/office/drawing/2014/main" id="{7C17F586-07A9-5BAA-9D80-1D58B8D47E45}"/>
              </a:ext>
            </a:extLst>
          </p:cNvPr>
          <p:cNvSpPr txBox="1"/>
          <p:nvPr/>
        </p:nvSpPr>
        <p:spPr>
          <a:xfrm>
            <a:off x="4144537" y="800940"/>
            <a:ext cx="1909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Order Drop In Crisis Phase compare to Pre-Crisis.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14;p31">
            <a:extLst>
              <a:ext uri="{FF2B5EF4-FFF2-40B4-BE49-F238E27FC236}">
                <a16:creationId xmlns:a16="http://schemas.microsoft.com/office/drawing/2014/main" id="{794EC057-B6CF-E569-DBCD-38C8F32EFF69}"/>
              </a:ext>
            </a:extLst>
          </p:cNvPr>
          <p:cNvSpPr txBox="1"/>
          <p:nvPr/>
        </p:nvSpPr>
        <p:spPr>
          <a:xfrm>
            <a:off x="4375246" y="439807"/>
            <a:ext cx="915549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D5EEB-CE99-A710-F773-62CD62F7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325" y="2401093"/>
            <a:ext cx="3179485" cy="2730306"/>
          </a:xfrm>
          <a:prstGeom prst="rect">
            <a:avLst/>
          </a:prstGeom>
        </p:spPr>
      </p:pic>
      <p:sp>
        <p:nvSpPr>
          <p:cNvPr id="9" name="Google Shape;612;p31">
            <a:extLst>
              <a:ext uri="{FF2B5EF4-FFF2-40B4-BE49-F238E27FC236}">
                <a16:creationId xmlns:a16="http://schemas.microsoft.com/office/drawing/2014/main" id="{FF3A3129-B662-2A70-1A93-BF2A205E30CA}"/>
              </a:ext>
            </a:extLst>
          </p:cNvPr>
          <p:cNvSpPr txBox="1"/>
          <p:nvPr/>
        </p:nvSpPr>
        <p:spPr>
          <a:xfrm>
            <a:off x="2465446" y="2847278"/>
            <a:ext cx="1909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Benguluru and Mumbai saw most decline.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614;p31">
            <a:extLst>
              <a:ext uri="{FF2B5EF4-FFF2-40B4-BE49-F238E27FC236}">
                <a16:creationId xmlns:a16="http://schemas.microsoft.com/office/drawing/2014/main" id="{9F4B259A-53B6-11E9-2695-B21814B736BA}"/>
              </a:ext>
            </a:extLst>
          </p:cNvPr>
          <p:cNvSpPr txBox="1"/>
          <p:nvPr/>
        </p:nvSpPr>
        <p:spPr>
          <a:xfrm>
            <a:off x="2901831" y="2475435"/>
            <a:ext cx="915549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+70%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74388523"/>
      </p:ext>
    </p:extLst>
  </p:cSld>
  <p:clrMapOvr>
    <a:masterClrMapping/>
  </p:clrMapOvr>
  <p:transition advTm="491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0994B-EFEC-0AAB-8E14-76A412386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E2A4C-63DE-8508-D54F-961A2B88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612;p31">
            <a:extLst>
              <a:ext uri="{FF2B5EF4-FFF2-40B4-BE49-F238E27FC236}">
                <a16:creationId xmlns:a16="http://schemas.microsoft.com/office/drawing/2014/main" id="{5E1E6039-F881-9808-BA9B-93C981BE6A68}"/>
              </a:ext>
            </a:extLst>
          </p:cNvPr>
          <p:cNvSpPr txBox="1"/>
          <p:nvPr/>
        </p:nvSpPr>
        <p:spPr>
          <a:xfrm>
            <a:off x="4641662" y="798920"/>
            <a:ext cx="1909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High-Volume Restaurant saw absolute decline in order count(-100%)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14;p31">
            <a:extLst>
              <a:ext uri="{FF2B5EF4-FFF2-40B4-BE49-F238E27FC236}">
                <a16:creationId xmlns:a16="http://schemas.microsoft.com/office/drawing/2014/main" id="{90793365-3E63-5566-9C9D-B78CA726D5E8}"/>
              </a:ext>
            </a:extLst>
          </p:cNvPr>
          <p:cNvSpPr txBox="1"/>
          <p:nvPr/>
        </p:nvSpPr>
        <p:spPr>
          <a:xfrm>
            <a:off x="5166795" y="346629"/>
            <a:ext cx="915549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212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12;p31">
            <a:extLst>
              <a:ext uri="{FF2B5EF4-FFF2-40B4-BE49-F238E27FC236}">
                <a16:creationId xmlns:a16="http://schemas.microsoft.com/office/drawing/2014/main" id="{6A2E0728-B544-6005-1A3F-49E149F4B17B}"/>
              </a:ext>
            </a:extLst>
          </p:cNvPr>
          <p:cNvSpPr txBox="1"/>
          <p:nvPr/>
        </p:nvSpPr>
        <p:spPr>
          <a:xfrm>
            <a:off x="1937622" y="2891646"/>
            <a:ext cx="1846358" cy="83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Benguluru and Kolkata saw highest cancellation  in Crisis Phase.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5F99F-2C30-A04C-2CBA-E8C05725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4" y="242201"/>
            <a:ext cx="4215162" cy="2222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820C14-BBCD-B3EC-4F76-D0254076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908320"/>
            <a:ext cx="3571875" cy="3095625"/>
          </a:xfrm>
          <a:prstGeom prst="rect">
            <a:avLst/>
          </a:prstGeom>
        </p:spPr>
      </p:pic>
      <p:sp>
        <p:nvSpPr>
          <p:cNvPr id="14" name="Google Shape;614;p31">
            <a:extLst>
              <a:ext uri="{FF2B5EF4-FFF2-40B4-BE49-F238E27FC236}">
                <a16:creationId xmlns:a16="http://schemas.microsoft.com/office/drawing/2014/main" id="{C85BBDCA-A323-A0B7-862A-320020B5D77D}"/>
              </a:ext>
            </a:extLst>
          </p:cNvPr>
          <p:cNvSpPr txBox="1"/>
          <p:nvPr/>
        </p:nvSpPr>
        <p:spPr>
          <a:xfrm>
            <a:off x="2338103" y="2465040"/>
            <a:ext cx="915549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+7%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2417280"/>
      </p:ext>
    </p:extLst>
  </p:cSld>
  <p:clrMapOvr>
    <a:masterClrMapping/>
  </p:clrMapOvr>
  <p:transition advTm="586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FFDC4-73FD-5D44-C6D1-57080F69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4D73-7AEC-A627-8F79-8F454FDF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6</a:t>
            </a:fld>
            <a:endParaRPr lang="en-US"/>
          </a:p>
        </p:txBody>
      </p:sp>
      <p:sp>
        <p:nvSpPr>
          <p:cNvPr id="5" name="Google Shape;612;p31">
            <a:extLst>
              <a:ext uri="{FF2B5EF4-FFF2-40B4-BE49-F238E27FC236}">
                <a16:creationId xmlns:a16="http://schemas.microsoft.com/office/drawing/2014/main" id="{D255FE97-6E57-56CC-89EC-D2230C8326CF}"/>
              </a:ext>
            </a:extLst>
          </p:cNvPr>
          <p:cNvSpPr txBox="1"/>
          <p:nvPr/>
        </p:nvSpPr>
        <p:spPr>
          <a:xfrm>
            <a:off x="4939028" y="772650"/>
            <a:ext cx="1909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Delay in Crisis Period compared to 2 Mins delay in Pre-Crisis Period.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14;p31">
            <a:extLst>
              <a:ext uri="{FF2B5EF4-FFF2-40B4-BE49-F238E27FC236}">
                <a16:creationId xmlns:a16="http://schemas.microsoft.com/office/drawing/2014/main" id="{56DB0574-E3B2-B31C-F4A4-7ABA8AF1FE0A}"/>
              </a:ext>
            </a:extLst>
          </p:cNvPr>
          <p:cNvSpPr txBox="1"/>
          <p:nvPr/>
        </p:nvSpPr>
        <p:spPr>
          <a:xfrm>
            <a:off x="5166795" y="346629"/>
            <a:ext cx="1196834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-17 Mins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12;p31">
            <a:extLst>
              <a:ext uri="{FF2B5EF4-FFF2-40B4-BE49-F238E27FC236}">
                <a16:creationId xmlns:a16="http://schemas.microsoft.com/office/drawing/2014/main" id="{63D88979-60C2-990C-632D-4C9FE406357A}"/>
              </a:ext>
            </a:extLst>
          </p:cNvPr>
          <p:cNvSpPr txBox="1"/>
          <p:nvPr/>
        </p:nvSpPr>
        <p:spPr>
          <a:xfrm>
            <a:off x="1937622" y="2891646"/>
            <a:ext cx="1846358" cy="832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Sudden drop can be seen in rating in start of crisis phase, June.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614;p31">
            <a:extLst>
              <a:ext uri="{FF2B5EF4-FFF2-40B4-BE49-F238E27FC236}">
                <a16:creationId xmlns:a16="http://schemas.microsoft.com/office/drawing/2014/main" id="{B8DC99B6-4240-3EB2-317C-57B4C3F54C00}"/>
              </a:ext>
            </a:extLst>
          </p:cNvPr>
          <p:cNvSpPr txBox="1"/>
          <p:nvPr/>
        </p:nvSpPr>
        <p:spPr>
          <a:xfrm>
            <a:off x="2338103" y="2465040"/>
            <a:ext cx="915549" cy="45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+2</a:t>
            </a:r>
            <a:endParaRPr sz="2400" b="1" dirty="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8450E-A352-8B4C-B32C-B26A578D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8" y="0"/>
            <a:ext cx="2387858" cy="2069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12603-9464-35B7-9276-F8161132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103" y="0"/>
            <a:ext cx="2387858" cy="2069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DDA730-E279-61BC-58D4-9A324FB6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461" y="2544483"/>
            <a:ext cx="4858737" cy="19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55996"/>
      </p:ext>
    </p:extLst>
  </p:cSld>
  <p:clrMapOvr>
    <a:masterClrMapping/>
  </p:clrMapOvr>
  <p:transition advTm="555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FE2D2-BD81-7F76-1AF7-73D5A622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294C7-AAAC-810B-AE06-DE0E57A9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B1870B-9933-8A1B-0787-13218F564E13}"/>
              </a:ext>
            </a:extLst>
          </p:cNvPr>
          <p:cNvGrpSpPr/>
          <p:nvPr/>
        </p:nvGrpSpPr>
        <p:grpSpPr>
          <a:xfrm>
            <a:off x="3244043" y="282064"/>
            <a:ext cx="2175450" cy="1514772"/>
            <a:chOff x="4939028" y="367278"/>
            <a:chExt cx="2175450" cy="1514772"/>
          </a:xfrm>
        </p:grpSpPr>
        <p:sp>
          <p:nvSpPr>
            <p:cNvPr id="5" name="Google Shape;612;p31">
              <a:extLst>
                <a:ext uri="{FF2B5EF4-FFF2-40B4-BE49-F238E27FC236}">
                  <a16:creationId xmlns:a16="http://schemas.microsoft.com/office/drawing/2014/main" id="{5DE6E656-CB60-66F7-D400-CE0BA32CB15D}"/>
                </a:ext>
              </a:extLst>
            </p:cNvPr>
            <p:cNvSpPr txBox="1"/>
            <p:nvPr/>
          </p:nvSpPr>
          <p:spPr>
            <a:xfrm>
              <a:off x="4939028" y="772650"/>
              <a:ext cx="19098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imes the ‘Food quality is not good’ appear along with all other negative comments.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614;p31">
              <a:extLst>
                <a:ext uri="{FF2B5EF4-FFF2-40B4-BE49-F238E27FC236}">
                  <a16:creationId xmlns:a16="http://schemas.microsoft.com/office/drawing/2014/main" id="{04827EE9-DA05-C3F4-B461-1381EF0AEB92}"/>
                </a:ext>
              </a:extLst>
            </p:cNvPr>
            <p:cNvSpPr txBox="1"/>
            <p:nvPr/>
          </p:nvSpPr>
          <p:spPr>
            <a:xfrm>
              <a:off x="5322849" y="367278"/>
              <a:ext cx="1791629" cy="5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1962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E00A14-0D59-930C-733C-2AF6CDF3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" y="99113"/>
            <a:ext cx="2780152" cy="48907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458A25-A6AA-BC7C-2DF8-5052F5E3EB72}"/>
              </a:ext>
            </a:extLst>
          </p:cNvPr>
          <p:cNvGrpSpPr/>
          <p:nvPr/>
        </p:nvGrpSpPr>
        <p:grpSpPr>
          <a:xfrm>
            <a:off x="3600498" y="2660120"/>
            <a:ext cx="1846359" cy="1373089"/>
            <a:chOff x="4939028" y="367278"/>
            <a:chExt cx="2175450" cy="1514772"/>
          </a:xfrm>
        </p:grpSpPr>
        <p:sp>
          <p:nvSpPr>
            <p:cNvPr id="15" name="Google Shape;612;p31">
              <a:extLst>
                <a:ext uri="{FF2B5EF4-FFF2-40B4-BE49-F238E27FC236}">
                  <a16:creationId xmlns:a16="http://schemas.microsoft.com/office/drawing/2014/main" id="{567CD484-019F-FCDB-55E2-E7EFA8BB2DB7}"/>
                </a:ext>
              </a:extLst>
            </p:cNvPr>
            <p:cNvSpPr txBox="1"/>
            <p:nvPr/>
          </p:nvSpPr>
          <p:spPr>
            <a:xfrm>
              <a:off x="4939028" y="772650"/>
              <a:ext cx="19098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Customers who ordered 4 or more times and gave rating 4.5 almost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Everytime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in Pre-Crisis are completely left in Crisis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614;p31">
              <a:extLst>
                <a:ext uri="{FF2B5EF4-FFF2-40B4-BE49-F238E27FC236}">
                  <a16:creationId xmlns:a16="http://schemas.microsoft.com/office/drawing/2014/main" id="{18695B8C-1A2D-2951-87E7-A5AE35AAEE43}"/>
                </a:ext>
              </a:extLst>
            </p:cNvPr>
            <p:cNvSpPr txBox="1"/>
            <p:nvPr/>
          </p:nvSpPr>
          <p:spPr>
            <a:xfrm>
              <a:off x="5322849" y="367278"/>
              <a:ext cx="1791629" cy="5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204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F65548D-DA54-4C0C-79E5-72B7A4B8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11" y="2386079"/>
            <a:ext cx="3526225" cy="25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3233"/>
      </p:ext>
    </p:extLst>
  </p:cSld>
  <p:clrMapOvr>
    <a:masterClrMapping/>
  </p:clrMapOvr>
  <p:transition advTm="548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7E851-0837-D6F1-5BE6-46B697C7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0EC84-FE6A-7674-4345-18821944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DA33D-6DC1-40AE-A27C-6828D03088AE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F5E182-595D-14AC-CACE-D8D9689C8A66}"/>
              </a:ext>
            </a:extLst>
          </p:cNvPr>
          <p:cNvGrpSpPr/>
          <p:nvPr/>
        </p:nvGrpSpPr>
        <p:grpSpPr>
          <a:xfrm>
            <a:off x="4104232" y="561431"/>
            <a:ext cx="1846358" cy="1218245"/>
            <a:chOff x="3462100" y="2816742"/>
            <a:chExt cx="1846358" cy="1218245"/>
          </a:xfrm>
        </p:grpSpPr>
        <p:sp>
          <p:nvSpPr>
            <p:cNvPr id="9" name="Google Shape;612;p31">
              <a:extLst>
                <a:ext uri="{FF2B5EF4-FFF2-40B4-BE49-F238E27FC236}">
                  <a16:creationId xmlns:a16="http://schemas.microsoft.com/office/drawing/2014/main" id="{5048AF7D-FA7F-A136-A569-C137C6E9F73B}"/>
                </a:ext>
              </a:extLst>
            </p:cNvPr>
            <p:cNvSpPr txBox="1"/>
            <p:nvPr/>
          </p:nvSpPr>
          <p:spPr>
            <a:xfrm>
              <a:off x="3462100" y="3202126"/>
              <a:ext cx="1846358" cy="832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 5% customers by Revenue who completely left the platform.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614;p31">
              <a:extLst>
                <a:ext uri="{FF2B5EF4-FFF2-40B4-BE49-F238E27FC236}">
                  <a16:creationId xmlns:a16="http://schemas.microsoft.com/office/drawing/2014/main" id="{B3BD1D12-9A32-A974-E703-FAB5370AA833}"/>
                </a:ext>
              </a:extLst>
            </p:cNvPr>
            <p:cNvSpPr txBox="1"/>
            <p:nvPr/>
          </p:nvSpPr>
          <p:spPr>
            <a:xfrm>
              <a:off x="3826005" y="2816742"/>
              <a:ext cx="915549" cy="452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3520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CCD898-6189-EA38-158B-190A4FA6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59" y="328731"/>
            <a:ext cx="3197409" cy="4581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A03117-519D-F359-5A9A-DB149D5C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" y="185529"/>
            <a:ext cx="4051820" cy="19700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3B527B3-18E9-6D3A-7C38-68963E355372}"/>
              </a:ext>
            </a:extLst>
          </p:cNvPr>
          <p:cNvGrpSpPr/>
          <p:nvPr/>
        </p:nvGrpSpPr>
        <p:grpSpPr>
          <a:xfrm>
            <a:off x="3544958" y="3549018"/>
            <a:ext cx="1846358" cy="1218245"/>
            <a:chOff x="3462100" y="2816742"/>
            <a:chExt cx="1846358" cy="1218245"/>
          </a:xfrm>
        </p:grpSpPr>
        <p:sp>
          <p:nvSpPr>
            <p:cNvPr id="16" name="Google Shape;612;p31">
              <a:extLst>
                <a:ext uri="{FF2B5EF4-FFF2-40B4-BE49-F238E27FC236}">
                  <a16:creationId xmlns:a16="http://schemas.microsoft.com/office/drawing/2014/main" id="{BC2A8BEF-09C5-A0F8-381D-485AF688B35C}"/>
                </a:ext>
              </a:extLst>
            </p:cNvPr>
            <p:cNvSpPr txBox="1"/>
            <p:nvPr/>
          </p:nvSpPr>
          <p:spPr>
            <a:xfrm>
              <a:off x="3462100" y="3202126"/>
              <a:ext cx="1846358" cy="832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North Indian &amp; Chinese are most popular among those customers.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614;p31">
              <a:extLst>
                <a:ext uri="{FF2B5EF4-FFF2-40B4-BE49-F238E27FC236}">
                  <a16:creationId xmlns:a16="http://schemas.microsoft.com/office/drawing/2014/main" id="{E21AFE09-7B8E-67DE-F719-B15A5BEF0BE4}"/>
                </a:ext>
              </a:extLst>
            </p:cNvPr>
            <p:cNvSpPr txBox="1"/>
            <p:nvPr/>
          </p:nvSpPr>
          <p:spPr>
            <a:xfrm>
              <a:off x="3826005" y="2816742"/>
              <a:ext cx="915549" cy="452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+30%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CBC8088-DDAE-24F0-D935-CFF4D9D05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2" y="3151874"/>
            <a:ext cx="2895851" cy="18060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0A928E-26E5-4BD4-4252-4476885F3A19}"/>
              </a:ext>
            </a:extLst>
          </p:cNvPr>
          <p:cNvGrpSpPr/>
          <p:nvPr/>
        </p:nvGrpSpPr>
        <p:grpSpPr>
          <a:xfrm>
            <a:off x="204812" y="2162814"/>
            <a:ext cx="1846358" cy="1218245"/>
            <a:chOff x="3462100" y="2816742"/>
            <a:chExt cx="1846358" cy="1218245"/>
          </a:xfrm>
        </p:grpSpPr>
        <p:sp>
          <p:nvSpPr>
            <p:cNvPr id="25" name="Google Shape;612;p31">
              <a:extLst>
                <a:ext uri="{FF2B5EF4-FFF2-40B4-BE49-F238E27FC236}">
                  <a16:creationId xmlns:a16="http://schemas.microsoft.com/office/drawing/2014/main" id="{C9AD18DD-1E25-E369-7D4F-70D5DBE81D79}"/>
                </a:ext>
              </a:extLst>
            </p:cNvPr>
            <p:cNvSpPr txBox="1"/>
            <p:nvPr/>
          </p:nvSpPr>
          <p:spPr>
            <a:xfrm>
              <a:off x="3462100" y="3202126"/>
              <a:ext cx="1846358" cy="832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Benguluru, Mumbai and Delhi account for more than half of those.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614;p31">
              <a:extLst>
                <a:ext uri="{FF2B5EF4-FFF2-40B4-BE49-F238E27FC236}">
                  <a16:creationId xmlns:a16="http://schemas.microsoft.com/office/drawing/2014/main" id="{728D536C-A6A8-7339-8318-A84DF8BDC85D}"/>
                </a:ext>
              </a:extLst>
            </p:cNvPr>
            <p:cNvSpPr txBox="1"/>
            <p:nvPr/>
          </p:nvSpPr>
          <p:spPr>
            <a:xfrm>
              <a:off x="3826005" y="2816742"/>
              <a:ext cx="915549" cy="452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+50%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7049A0-EED3-4EC0-CEB6-D9C4BD33376D}"/>
              </a:ext>
            </a:extLst>
          </p:cNvPr>
          <p:cNvGrpSpPr/>
          <p:nvPr/>
        </p:nvGrpSpPr>
        <p:grpSpPr>
          <a:xfrm>
            <a:off x="3476328" y="2005982"/>
            <a:ext cx="1846358" cy="1218245"/>
            <a:chOff x="3462100" y="2816742"/>
            <a:chExt cx="1846358" cy="1218245"/>
          </a:xfrm>
        </p:grpSpPr>
        <p:sp>
          <p:nvSpPr>
            <p:cNvPr id="28" name="Google Shape;612;p31">
              <a:extLst>
                <a:ext uri="{FF2B5EF4-FFF2-40B4-BE49-F238E27FC236}">
                  <a16:creationId xmlns:a16="http://schemas.microsoft.com/office/drawing/2014/main" id="{AADDB2C8-E945-0E17-5F1E-CD3E6C41DF89}"/>
                </a:ext>
              </a:extLst>
            </p:cNvPr>
            <p:cNvSpPr txBox="1"/>
            <p:nvPr/>
          </p:nvSpPr>
          <p:spPr>
            <a:xfrm>
              <a:off x="3462100" y="3202126"/>
              <a:ext cx="1846358" cy="832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Orders are late for those customers.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614;p31">
              <a:extLst>
                <a:ext uri="{FF2B5EF4-FFF2-40B4-BE49-F238E27FC236}">
                  <a16:creationId xmlns:a16="http://schemas.microsoft.com/office/drawing/2014/main" id="{C0728CAA-B022-12C6-0232-258911044A05}"/>
                </a:ext>
              </a:extLst>
            </p:cNvPr>
            <p:cNvSpPr txBox="1"/>
            <p:nvPr/>
          </p:nvSpPr>
          <p:spPr>
            <a:xfrm>
              <a:off x="3826005" y="2816742"/>
              <a:ext cx="915549" cy="452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55.5%</a:t>
              </a:r>
              <a:endParaRPr sz="24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22408"/>
      </p:ext>
    </p:extLst>
  </p:cSld>
  <p:clrMapOvr>
    <a:masterClrMapping/>
  </p:clrMapOvr>
  <p:transition advTm="525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RECOMMENDATION &amp; OPPORTUNITY</a:t>
            </a:r>
            <a:endParaRPr dirty="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/>
            <a:r>
              <a:rPr lang="en-US" sz="1100" dirty="0"/>
              <a:t>The 55.63% pre-crisis SLA miss rate for high-value customers was the root cause of the trust collapse.</a:t>
            </a:r>
          </a:p>
          <a:p>
            <a:pPr marL="0" lvl="0" indent="0"/>
            <a:r>
              <a:rPr lang="en-US" sz="1100" dirty="0"/>
              <a:t>Bengaluru, Mumbai, and Delhi where 50% of the highest-volume orders were lost. Offer immediate, temporary financial incentives to DPs to reduce the SLA miss rate below within 30 days.</a:t>
            </a:r>
            <a:endParaRPr sz="1100"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2"/>
          </p:nvPr>
        </p:nvSpPr>
        <p:spPr>
          <a:xfrm>
            <a:off x="5195938" y="1789600"/>
            <a:ext cx="3131205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000" dirty="0"/>
              <a:t>Immediately deploy a 50% high-value discount campaign focused only on the 3,520 high-value customers who showed 100% churn. Address the core negative keywords (from the Word Cloud). Offer customers a 100% "</a:t>
            </a:r>
            <a:r>
              <a:rPr lang="en-US" sz="1000" dirty="0" err="1"/>
              <a:t>QuickBite</a:t>
            </a:r>
            <a:r>
              <a:rPr lang="en-US" sz="1000" dirty="0"/>
              <a:t> Safety Guarantee" on their first recovery order.</a:t>
            </a:r>
            <a:endParaRPr sz="10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3"/>
          </p:nvPr>
        </p:nvSpPr>
        <p:spPr>
          <a:xfrm>
            <a:off x="1253225" y="3233249"/>
            <a:ext cx="2868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/>
            <a:r>
              <a:rPr lang="en-US" dirty="0"/>
              <a:t>Offer volatile partners </a:t>
            </a:r>
            <a:r>
              <a:rPr lang="en-US" b="1" dirty="0"/>
              <a:t>guaranteed minimum order volumes</a:t>
            </a:r>
            <a:r>
              <a:rPr lang="en-US" dirty="0"/>
              <a:t> for the next six months to stabilize supply and prevent competitor leakage. Isolate the partners in the </a:t>
            </a:r>
            <a:r>
              <a:rPr lang="en-US" b="1" dirty="0"/>
              <a:t>Top Right Quadrant</a:t>
            </a:r>
            <a:r>
              <a:rPr lang="en-US" dirty="0"/>
              <a:t> (High Revenue, High Delay). These partners require immediate, one-on-one operational intervention/training before they cause further customer churn</a:t>
            </a:r>
            <a:endParaRPr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sz="1000" dirty="0"/>
              <a:t>Freeze any increase in the Paid Acquisition Budget. The 53.43% drop in conversions shows money is being wasted on a trust-deficient brand. Reallocate funds to trust-building content (e.g., videos of safety audits) before increasing ad spend.</a:t>
            </a:r>
            <a:endParaRPr sz="1000"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Operational Excellence &amp; Trust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6"/>
          </p:nvPr>
        </p:nvSpPr>
        <p:spPr>
          <a:xfrm>
            <a:off x="1253225" y="2829600"/>
            <a:ext cx="2868300" cy="508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Partnership Stability</a:t>
            </a:r>
            <a:endParaRPr dirty="0"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7"/>
          </p:nvPr>
        </p:nvSpPr>
        <p:spPr>
          <a:xfrm>
            <a:off x="5157835" y="1133025"/>
            <a:ext cx="3207413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Customer Re-acquisition &amp; Targeting</a:t>
            </a:r>
            <a:endParaRPr dirty="0"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Strategic Alignment &amp; Future Planning</a:t>
            </a:r>
            <a:endParaRPr dirty="0"/>
          </a:p>
        </p:txBody>
      </p:sp>
      <p:cxnSp>
        <p:nvCxnSpPr>
          <p:cNvPr id="352" name="Google Shape;352;p33"/>
          <p:cNvCxnSpPr/>
          <p:nvPr/>
        </p:nvCxnSpPr>
        <p:spPr>
          <a:xfrm>
            <a:off x="1177025" y="1300567"/>
            <a:ext cx="0" cy="131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33"/>
          <p:cNvCxnSpPr/>
          <p:nvPr/>
        </p:nvCxnSpPr>
        <p:spPr>
          <a:xfrm>
            <a:off x="5081675" y="1300567"/>
            <a:ext cx="0" cy="131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3"/>
          <p:cNvCxnSpPr/>
          <p:nvPr/>
        </p:nvCxnSpPr>
        <p:spPr>
          <a:xfrm>
            <a:off x="1177025" y="2993600"/>
            <a:ext cx="0" cy="149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3"/>
          <p:cNvCxnSpPr/>
          <p:nvPr/>
        </p:nvCxnSpPr>
        <p:spPr>
          <a:xfrm>
            <a:off x="5081675" y="2993600"/>
            <a:ext cx="0" cy="149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advTm="575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742</Words>
  <Application>Microsoft Office PowerPoint</Application>
  <PresentationFormat>On-screen Show (16:9)</PresentationFormat>
  <Paragraphs>88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Poppins Medium</vt:lpstr>
      <vt:lpstr>Montserrat Bold</vt:lpstr>
      <vt:lpstr>Calibri Light</vt:lpstr>
      <vt:lpstr>Montserrat</vt:lpstr>
      <vt:lpstr>Calibri</vt:lpstr>
      <vt:lpstr>Arial</vt:lpstr>
      <vt:lpstr>Roboto</vt:lpstr>
      <vt:lpstr>Fira Sans Extra Condensed</vt:lpstr>
      <vt:lpstr>Office Theme</vt:lpstr>
      <vt:lpstr>QuickBite Express </vt:lpstr>
      <vt:lpstr>SIX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RECOMMENDATION &amp; OPPORTUNITY</vt:lpstr>
      <vt:lpstr>THANKS!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Akash Gupta</dc:creator>
  <cp:lastModifiedBy>Akash Gupta</cp:lastModifiedBy>
  <cp:revision>6</cp:revision>
  <dcterms:modified xsi:type="dcterms:W3CDTF">2025-11-08T12:35:32Z</dcterms:modified>
</cp:coreProperties>
</file>